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7"/>
  </p:notesMasterIdLst>
  <p:sldIdLst>
    <p:sldId id="293" r:id="rId2"/>
    <p:sldId id="305" r:id="rId3"/>
    <p:sldId id="294" r:id="rId4"/>
    <p:sldId id="295" r:id="rId5"/>
    <p:sldId id="297" r:id="rId6"/>
    <p:sldId id="298" r:id="rId7"/>
    <p:sldId id="299" r:id="rId8"/>
    <p:sldId id="300" r:id="rId9"/>
    <p:sldId id="301" r:id="rId10"/>
    <p:sldId id="302" r:id="rId11"/>
    <p:sldId id="342" r:id="rId12"/>
    <p:sldId id="303" r:id="rId13"/>
    <p:sldId id="309" r:id="rId14"/>
    <p:sldId id="310" r:id="rId15"/>
    <p:sldId id="321" r:id="rId16"/>
    <p:sldId id="322" r:id="rId17"/>
    <p:sldId id="323" r:id="rId18"/>
    <p:sldId id="311" r:id="rId19"/>
    <p:sldId id="327" r:id="rId20"/>
    <p:sldId id="326" r:id="rId21"/>
    <p:sldId id="320" r:id="rId22"/>
    <p:sldId id="341" r:id="rId23"/>
    <p:sldId id="330" r:id="rId24"/>
    <p:sldId id="307" r:id="rId25"/>
    <p:sldId id="304" r:id="rId26"/>
    <p:sldId id="306" r:id="rId27"/>
    <p:sldId id="312" r:id="rId28"/>
    <p:sldId id="319" r:id="rId29"/>
    <p:sldId id="328" r:id="rId30"/>
    <p:sldId id="333" r:id="rId31"/>
    <p:sldId id="313" r:id="rId32"/>
    <p:sldId id="331" r:id="rId33"/>
    <p:sldId id="332" r:id="rId34"/>
    <p:sldId id="324" r:id="rId35"/>
    <p:sldId id="325" r:id="rId36"/>
    <p:sldId id="329" r:id="rId37"/>
    <p:sldId id="334" r:id="rId38"/>
    <p:sldId id="335" r:id="rId39"/>
    <p:sldId id="336" r:id="rId40"/>
    <p:sldId id="318" r:id="rId41"/>
    <p:sldId id="337" r:id="rId42"/>
    <p:sldId id="338" r:id="rId43"/>
    <p:sldId id="339" r:id="rId44"/>
    <p:sldId id="340" r:id="rId45"/>
    <p:sldId id="314" r:id="rId46"/>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67602" autoAdjust="0"/>
  </p:normalViewPr>
  <p:slideViewPr>
    <p:cSldViewPr>
      <p:cViewPr>
        <p:scale>
          <a:sx n="100" d="100"/>
          <a:sy n="100" d="100"/>
        </p:scale>
        <p:origin x="1560" y="-216"/>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unfässt die Szenenrekonstruktion und Kamerakalibrierung aus heterogenen stereoskopischen Bildquellen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dieser Programme ist es Maschine die fähigkkeit beizubringen räumliche objekte erkennen zu können und anhand dieser Entscheidungen zu treffen</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Für die Bestimmung der extrinsischen Kameraparameter werden die intrinsischen Kameraparameter aus F rausgezogen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die essentielle Matrix nun nur die extrinsischen Kameraparameter und keine intrinsischen mehr beinhaltet bietet sich diese für die Bestimmung der extrinsischen Kameraparameter an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ersten beiden Lösungen wird C‘ um 180° gedreht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(Arbeitsprozess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extrinsischen Kameraparameter bekannt, so fehlt nun noch ein Verfahren, mit welchem die 3D-Szenenpunkte aus den Bildpunkten rekonstruiert werden können.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(Letztes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Verfahren nennen sich Triangulation. Im synthetischen Beispiel wurde eine einfache gemetrische Trinangulation durchgeführt.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es wurden die Punkte alle in das gleiche Koordinatensystem überführt und danach wurden Geraden durch die Projektionszentren und und die Bildpunkte gelegt. Die Schnittpunkte der Geraden der korrespondierenden Punkte ergaben den Objektpunk.</a:t>
            </a: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Der entwickelte Szenenrekonstruktionsalgorithmus wurde dann auf ein reales Beispiel angewandt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wurde eine Szene aufgebaut und zwei Kameras wurden vor die Szene platziert.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(Nächstes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Ablauf des Algorithmus beginnt wie im synthetischen Beispiel mit der Bildaufnahme</a:t>
            </a:r>
          </a:p>
          <a:p>
            <a:pPr lvl="0"/>
            <a:r>
              <a:rPr lang="de-DE" sz="1200" kern="1200" dirty="0">
                <a:solidFill>
                  <a:schemeClr val="tx1"/>
                </a:solidFill>
                <a:effectLst/>
                <a:latin typeface="Arial" charset="0"/>
                <a:ea typeface="ＭＳ Ｐゴシック" pitchFamily="-112" charset="-128"/>
                <a:cs typeface="+mn-cs"/>
              </a:rPr>
              <a:t>	Hierzu gehört unter anderem die Bestimmung der intrinsischen Kameraparameter beider Kameras in einem externen Programm</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Danach  kommt die Bildverarbeitung:</a:t>
            </a:r>
          </a:p>
          <a:p>
            <a:pPr lvl="0"/>
            <a:r>
              <a:rPr lang="de-DE" sz="1200" kern="1200" dirty="0">
                <a:solidFill>
                  <a:schemeClr val="tx1"/>
                </a:solidFill>
                <a:effectLst/>
                <a:latin typeface="Arial" charset="0"/>
                <a:ea typeface="ＭＳ Ｐゴシック" pitchFamily="-112" charset="-128"/>
                <a:cs typeface="+mn-cs"/>
              </a:rPr>
              <a:t>	Hier werden korrespondierende Punkte in beiden Bildern gesucht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der Bildanalyse kommt es zu eigentlichen Szenenrekonstruktion</a:t>
            </a:r>
          </a:p>
          <a:p>
            <a:pPr lvl="0"/>
            <a:r>
              <a:rPr lang="de-DE" sz="1200" kern="1200" dirty="0">
                <a:solidFill>
                  <a:schemeClr val="tx1"/>
                </a:solidFill>
                <a:effectLst/>
                <a:latin typeface="Arial" charset="0"/>
                <a:ea typeface="ＭＳ Ｐゴシック" pitchFamily="-112" charset="-128"/>
                <a:cs typeface="+mn-cs"/>
              </a:rPr>
              <a:t>	Dazu gehören unter anderem die Bestimmung der Fundmanetalmatrix und der essentiellen Matrix, wie auch die Bestimmung der extrinsischen Kameraparameter</a:t>
            </a:r>
          </a:p>
          <a:p>
            <a:pPr lvl="0"/>
            <a:r>
              <a:rPr lang="de-DE" sz="1200" kern="1200" dirty="0">
                <a:solidFill>
                  <a:schemeClr val="tx1"/>
                </a:solidFill>
                <a:effectLst/>
                <a:latin typeface="Arial" charset="0"/>
                <a:ea typeface="ＭＳ Ｐゴシック" pitchFamily="-112" charset="-128"/>
                <a:cs typeface="+mn-cs"/>
              </a:rPr>
              <a:t>	Zuletzt folgt dann noch die Triangulation der 3D-Objektpunkte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Nun gehen wir nocheinmal genauer auf die einzelnen Schritte ein und fangen an bei der Bildverarbeitung</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Bildverarbeitung:</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die Detektion von markanten Punkten in beiden Bildern wurde ein bereits vorhandener Algorithmus verwendet. Das Ergebnis sind die in der Stereoaufnahme gelb bezifferten Stellen.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sind korrespondierende Punkte gefunden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Einschub Bildfehler:</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Anders als beim synthetischen Beispiel muss beim arbeiten mit realen Stereobildpaaren mit einer Fehleranfälligkeit der Bilddaten gerechnet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muss von Bildfehlern wie Bildrauschen ausgegangen werden und damiteinhergehend auch mit Fehlern bei der eingägnlichen Korrespondenzanalyse (auf Fehler hinweisen im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Liegt beispielsweise bei der Bestimmung von korrespondierenden Punkten eine detektierte Ecke zwischen zwei Pixel, so kann optisches Rauschen, dazu führen dass diese Ecke in gleichen Bildern an verschiedenen Pixel erkannt wird.</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im Bild darunter zu sehen ist, bedeutet das, dass die detektierten korrespondierenden Punkte nicht auf den jeweiligen epipolarlinien des anderen Bildes liegen.</a:t>
            </a:r>
          </a:p>
          <a:p>
            <a:pPr lvl="1"/>
            <a:endParaRPr lang="de-DE" sz="1200" kern="1200" dirty="0">
              <a:solidFill>
                <a:schemeClr val="tx1"/>
              </a:solidFill>
              <a:effectLst/>
              <a:latin typeface="Arial" charset="0"/>
              <a:ea typeface="ＭＳ Ｐゴシック" pitchFamily="-112" charset="-128"/>
              <a:cs typeface="+mn-cs"/>
            </a:endParaRPr>
          </a:p>
          <a:p>
            <a:pPr marL="171450" indent="-171450">
              <a:buFont typeface="Wingdings" panose="05000000000000000000" pitchFamily="2" charset="2"/>
              <a:buChar char="à"/>
            </a:pPr>
            <a:r>
              <a:rPr lang="de-DE" sz="1200" kern="1200" dirty="0">
                <a:solidFill>
                  <a:schemeClr val="tx1"/>
                </a:solidFill>
                <a:effectLst/>
                <a:latin typeface="Arial" charset="0"/>
                <a:ea typeface="ＭＳ Ｐゴシック" pitchFamily="-112" charset="-128"/>
                <a:cs typeface="+mn-cs"/>
              </a:rPr>
              <a:t>Das führt dazu, dass die epipolaren Bedinungen nicht mehr erfüllt werden (FORMEL ERSCHEINEN LASSEN)</a:t>
            </a:r>
          </a:p>
          <a:p>
            <a:pPr marL="171450" indent="-171450">
              <a:buFont typeface="Wingdings" panose="05000000000000000000" pitchFamily="2" charset="2"/>
              <a:buChar char="à"/>
            </a:pPr>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ungenauigkeiten können auswirkungen auf die zwischenresultate des Algorithmus haben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Diese müssen aufgespürt und so minimal wie möglich gehalten werden.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________________________________________________________________________________________________________________________________________</a:t>
            </a:r>
          </a:p>
          <a:p>
            <a:pPr lvl="0"/>
            <a:r>
              <a:rPr lang="de-DE" sz="1200" kern="1200" dirty="0">
                <a:solidFill>
                  <a:schemeClr val="tx1"/>
                </a:solidFill>
                <a:effectLst/>
                <a:latin typeface="Arial" charset="0"/>
                <a:ea typeface="ＭＳ Ｐゴシック" pitchFamily="-112" charset="-128"/>
                <a:cs typeface="+mn-cs"/>
              </a:rPr>
              <a:t>Nun folgt die Bildanalyse: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Bilder aufgenommen und die korrespondierenden Punkte bestimmt, so muss für die Bestimmung der Fundamentalmatrix die Bildpunkte zunächst normiert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Unterschied zum synthetischen Beispiel ist, dass die eingehenden Bilddaten aus der Korrespondenzanalyse normiert werden.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eingehenden Bilddaten werden so normiert, dass sich ihr durschnittlicher Abstand zum Ursprung bei sqrt(2) befindet. (Am Bild zeigen)</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Normierung der Bilddaten führt dazu, dass sich die Bilddaten in einem kleineren Zahlenbereich befinden als zuvor, was dazu führt, dass die Fundamentalmatrix weniger stark auf Fehler in den korrespondierenden Punkten reagiert und somit der Algorithmus im allgemeinen stabiler läuft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aus den normierten Koordinaten bestimmt worden, wird sie wieder denormalisiert)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Bild wieder ausblenden !!!</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Bevor die extrinsischen Kameraparameter bestimmt werden können muss überprüft werden, ob die Fundamentalmatrix auch Singulär ist</a:t>
            </a:r>
          </a:p>
          <a:p>
            <a:pPr lvl="0"/>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F ist nur dann eine gültige F wenn sie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aber spätestens für das hier benutzte Verfahren der Triangulierung eindeutige Epipole gefordert werden, wird F so manipuliert, dass sie wieder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Aus der Fundamentalmatrix wird dann wieder die essentielle Matrix abgeleitet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Singulär ist auch die essentielle Matrix singulär sofern sie aus F berechnet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Somit können wie im synthetischen Beispiel die extrinssichen Kameraparameter bestimmt werden.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Zuletzt folgt eine Triangulierung der Szenenpunkte auf welches ich gleich noch zu sprechen komme.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Als letztes folgt noch die Triangulierung.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pPr lvl="0"/>
            <a:endParaRPr lang="de-DE" sz="1200" kern="1200" dirty="0">
              <a:solidFill>
                <a:schemeClr val="tx1"/>
              </a:solidFill>
              <a:effectLst/>
              <a:latin typeface="Arial" charset="0"/>
              <a:ea typeface="ＭＳ Ｐゴシック" pitchFamily="-112" charset="-128"/>
              <a:cs typeface="+mn-cs"/>
            </a:endParaRPr>
          </a:p>
          <a:p>
            <a:pPr lvl="1"/>
            <a:endParaRPr lang="de-DE" sz="1200" kern="1200" dirty="0">
              <a:solidFill>
                <a:schemeClr val="tx1"/>
              </a:solidFill>
              <a:effectLst/>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Sensor hat eine maximale Auflösung.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maximale Anzahl der Sensorelemente auf einem Sensor beschreibt die maximale Auflösung.</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Anzahl und Größe der Einzelnen Sensorelemente variiert mit den Größen der Sensorchips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Wird eine Auflösung kleiner der maximalen Auflösung eingestellt, desto geringer wird die Anzahl der Pixel.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Prozess, welcher hier stattndet, gehört zu den Nachbarschaftsoperationen.</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Zunächst kann festgehalten werden, dass eine Veränderung der Auflösung eine Auswirkung auf die Skalierung der Sensorkoordinaten hat, da sich das Sensorkoordintansystem an der Beschaffenheit der Sensorelemente orientiert.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Am Bildebenenkoordinatensystem ändert sich nichts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Ort auf dem Sensor an welchem der bildpunkt abgebildet wird bleibt jedoch der selbe (Hier zweites Bild einblenden.)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Skalierung des Sensorkoordinatensystems bedeutet, dass sich die Brennweite in Pixeleinheiten gegeben ändert, jedoch ändert sich nicht die effektive Brennweite in Millimeter.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propotionale änderung der Kamerauflösung hat zur Folge, dass es so wirkt als wäre die Brennweite verdoppelt worden.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Würde bedeuten, dass sich die Kamera von der Bildebene entfernt hat</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hat sie aber effektiv nicht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dennoch verändert sich durch die skalierung der Pixel effektiv die Bildgröße</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Wikrung auf das Ergebnis</a:t>
            </a:r>
          </a:p>
          <a:p>
            <a:pPr marL="17145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Triangulation wird unabhängig von den intrinsischen Kameraparametern durchgefürt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Unterschiedliche K haben keine Auswirkung</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Im folgenden werden noch einige Ausblicke vorgestellt.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beinhalten kurz die Algorithmen, welche neben dem Hauptalgorithmus noch entstanden sind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Anhand dieser Tiefe kann eine Tiefenkarte erstellt werden</a:t>
            </a:r>
          </a:p>
          <a:p>
            <a:r>
              <a:rPr lang="de-DE" sz="1200" kern="1200" dirty="0">
                <a:solidFill>
                  <a:schemeClr val="tx1"/>
                </a:solidFill>
                <a:effectLst/>
                <a:latin typeface="Arial" charset="0"/>
                <a:ea typeface="ＭＳ Ｐゴシック" pitchFamily="-112" charset="-128"/>
                <a:cs typeface="+mn-cs"/>
              </a:rPr>
              <a:t> </a:t>
            </a:r>
          </a:p>
          <a:p>
            <a:pPr lvl="0"/>
            <a:r>
              <a:rPr lang="de-DE" sz="1200" kern="1200" dirty="0">
                <a:solidFill>
                  <a:schemeClr val="tx1"/>
                </a:solidFill>
                <a:effectLst/>
                <a:latin typeface="Arial" charset="0"/>
                <a:ea typeface="ＭＳ Ｐゴシック" pitchFamily="-112" charset="-128"/>
                <a:cs typeface="+mn-cs"/>
              </a:rPr>
              <a:t> Die meisten Rektifizierungsalgorithmen setzten zwei bilder gleicher Auflösung vorraus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dem entgegenzuwirken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r>
              <a:rPr lang="de-DE" sz="1200" kern="1200" dirty="0">
                <a:solidFill>
                  <a:schemeClr val="tx1"/>
                </a:solidFill>
                <a:effectLst/>
                <a:latin typeface="Arial" charset="0"/>
                <a:ea typeface="ＭＳ Ｐゴシック" pitchFamily="-112" charset="-128"/>
                <a:cs typeface="+mn-cs"/>
              </a:rPr>
              <a:t>Dies gilt weiter zu verfolgen</a:t>
            </a: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Drohnen zur Landvermessung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Drohnen sind häufig mit zwei unterschiedlichen Kameras ausgestattet, beispielsweise infrarot und RGB somit wäre eine instantane Szenenrekonstruktion durch die Bilder beider Kameras möglich, einsparnis bei der beschaffung teurer Hardware.</a:t>
            </a:r>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 Des Weiteren gilt es noch eine eigene einzelkamerakalibrierung zu implementieren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Der Algorithmus basiert darauf, dass ein Startpunkt in einer Ecke des Schachbretts bestimmt wird und mit Hilfe von Richtungsvektoren werden die folgenden </a:t>
            </a:r>
            <a:r>
              <a:rPr lang="de-DE">
                <a:ea typeface="ＭＳ Ｐゴシック" pitchFamily="34" charset="-128"/>
              </a:rPr>
              <a:t>Nachbarpunkte gesucht und der Reihenfolge nach mit indizes versehen.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Talks: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Synthetische Rekonstruktion:</a:t>
            </a:r>
          </a:p>
          <a:p>
            <a:pPr lvl="0"/>
            <a:r>
              <a:rPr lang="de-DE" sz="1200" kern="1200" dirty="0">
                <a:solidFill>
                  <a:schemeClr val="tx1"/>
                </a:solidFill>
                <a:effectLst/>
                <a:latin typeface="Arial" charset="0"/>
                <a:ea typeface="ＭＳ Ｐゴシック" pitchFamily="-112" charset="-128"/>
                <a:cs typeface="+mn-cs"/>
              </a:rPr>
              <a:t>Aufbau des Algoroithmus an einem selbst erstellen Beispiels.</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Reale Rekonstruktion:</a:t>
            </a:r>
          </a:p>
          <a:p>
            <a:pPr lvl="0"/>
            <a:r>
              <a:rPr lang="de-DE" sz="1200" kern="1200" dirty="0">
                <a:solidFill>
                  <a:schemeClr val="tx1"/>
                </a:solidFill>
                <a:effectLst/>
                <a:latin typeface="Arial" charset="0"/>
                <a:ea typeface="ＭＳ Ｐゴシック" pitchFamily="-112" charset="-128"/>
                <a:cs typeface="+mn-cs"/>
              </a:rPr>
              <a:t>Danach wurde der Algorithmus für die Anwendug auf ein reales Stereobildpaar entsprechend erweitert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Unterschiedlicher Auflösungen:</a:t>
            </a:r>
          </a:p>
          <a:p>
            <a:pPr lvl="0"/>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pPr lvl="0"/>
            <a:r>
              <a:rPr lang="de-DE" sz="1200" kern="1200" dirty="0">
                <a:solidFill>
                  <a:schemeClr val="tx1"/>
                </a:solidFill>
                <a:effectLst/>
                <a:latin typeface="Arial" charset="0"/>
                <a:ea typeface="ＭＳ Ｐゴシック" pitchFamily="-112" charset="-128"/>
                <a:cs typeface="+mn-cs"/>
              </a:rPr>
              <a:t>Zuerst wird geklärt wie ein 3D-Punkt im raum auf einen 2D-Punkt auf dem Sensor abgebildet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Vereinfacht gesprochen entsteht das Abbild eines der abgebildeten Eckpunkte indem eine Verbindungsgerade von eben diesem Punkt mit dem Kamerazetrum C gebildet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Auf der Bildebene gibts es zwei verschiedene Koordinatensysteme, dass Bildebenenkoordinatensystem I in mm und das Sensorkoordinatensystem S in Pixel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Ein Bildpunkt wird in der Regel in Sensorkoordinaten gegeben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Ein Obkjekpunkt M wird mit P auf m projiziert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Projektionsmatrix P setzt sich zusammen aus den extrinsischen Kameraparametern welche durch eine Rotationsmatrix R und eine Verschiebung des Kamerazentrums  besteht.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Des Weiteren beinhaltet P noch die intrinsischen Kameraparameter, welche in der Matrix K zusammengefasst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beinhaltet die Brennweite, die skalierung der Koordinaten von mm in Pixel und die Verschiebung des Koordinatenursprungs in eine Ecke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ÜBERLEITUNG: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ist also geklärt wie ein Punkt im Raum auf einen Sensor projiziert wird.</a:t>
            </a:r>
          </a:p>
          <a:p>
            <a:pPr lvl="0"/>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Rückprojektion jedoch ist nicht eindeutig rückführbar, da die Tiefe ab der Bildebene nicht mehr bekannt ist (Anhand des Bildes erklären)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unserem Beispiel wird ein Punkt in zwei Kameras projiziert. </a:t>
            </a:r>
          </a:p>
          <a:p>
            <a:pPr lvl="0"/>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Aufgabe der Szenenrekonstruktion besteht dann darin, aus den zwei bildpunkten den gemeinsamen 3D-Objektpunkt rück zu projizieren.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Hierzu bedienen wir uns der sogenannten Epipolargeometrie</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Vekoren M,C und C‘ bilden die sogenannte Epipolarebene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Ebene fässt die geometrischen Bedingungen einer Abbildung eines Objektpunktes in zwei Kameras zusammen.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NÄCHSTES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Ein Bildpunkt mi auf der Bildebene I und C bilden eine Gerade.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Jeder dieser Punkte wird nun wiederum auf I‘ projiziert.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beschreibt die Abbildungsvorschrift, dass bedeutet es gilt dass wenn mF = l‘ und F^T = 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Des weiteren stellen die Vektoren welche F und F^T Null werden lassen die Epipole dar. </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Fundamentalmatrix F ist eine singuläre 3x3-Matrix.</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informationen von P und P‘ sind in F enthalten.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lvl="1"/>
            <a:endParaRPr lang="de-DE" sz="1200" kern="1200" dirty="0">
              <a:solidFill>
                <a:schemeClr val="tx1"/>
              </a:solidFill>
              <a:effectLst/>
              <a:latin typeface="Arial" charset="0"/>
              <a:ea typeface="ＭＳ Ｐゴシック" pitchFamily="-112" charset="-128"/>
              <a:cs typeface="+mn-cs"/>
            </a:endParaRP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Aufgabe war es nun einen Szenenrekonstruktionsalgorithmus zu zu implementieren, welcher aus zwei gegebenen Bildpunkten eine Rückprojektion zum 3D-Objektpunkt macht.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Gleichzeitig soll der Algorithmus die extrinsischen Kameraparameter ausgeben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intrinsischen Kameraparameter werden als bekannt vorrausgesetzt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Quader wurde mathematisch auf die Bildebenen zweier beliebig platzierter Kameras projiziert</a:t>
            </a:r>
          </a:p>
          <a:p>
            <a:endParaRPr lang="de-DE" dirty="0">
              <a:ea typeface="ＭＳ Ｐゴシック" pitchFamily="34" charset="-128"/>
            </a:endParaRPr>
          </a:p>
          <a:p>
            <a:r>
              <a:rPr lang="de-DE" dirty="0">
                <a:ea typeface="ＭＳ Ｐゴシック" pitchFamily="34" charset="-128"/>
              </a:rPr>
              <a:t>Für die Rekonstruktion muss nun die bekannte projektion auf die bildebenen rückwärts gemacht werden. </a:t>
            </a:r>
          </a:p>
          <a:p>
            <a:endParaRPr lang="de-DE" dirty="0">
              <a:ea typeface="ＭＳ Ｐゴシック" pitchFamily="34" charset="-128"/>
            </a:endParaRPr>
          </a:p>
          <a:p>
            <a:r>
              <a:rPr lang="de-DE" dirty="0">
                <a:ea typeface="ＭＳ Ｐゴシック" pitchFamily="34" charset="-128"/>
              </a:rPr>
              <a:t>Das synthetische Beispiel wurde wie im Beispielbild gezeigt aufgebaut</a:t>
            </a: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Eine Szenenrekonstruktion ist in 3 Bereiche eingeteilt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Bildaufnahme: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eben beschrieben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Durch diese Berechnung sind extrinsische und intrinssiche Kameraparameter bereits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Als zweites folgt die Bildverarbeitung</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jeweiligen korrespondierenden Punkte sind durch die Abbildungsberechnung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Bildanalyse: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Hier beginnt der eigentliche Algorithmus</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Zunächst muss die Abbidlungsvorschrift die Fundamentalmatrix bestimmt werden</a:t>
            </a:r>
          </a:p>
          <a:p>
            <a:pPr lvl="1"/>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Dies geschieht über den sogenannten Acht-Punkte-Algorithmus</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 Fundamentalmatrix besitzt 9 unbekannte</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Aufgrund der beschaffenheit der Bildpunkte, reichen bereits 8 Punkte um die unbekannten zu Bestimmen</a:t>
            </a:r>
          </a:p>
          <a:p>
            <a:pPr lvl="2"/>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das Verfahren zur Bestimmung der extrinsischen Kameraparameter wird die essentielle Matrix benötigt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 Folie einblenden)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30.06.2018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30.06.2018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30.06.2018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30.06.2018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30.06.2018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30.06.2018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2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66.emf"/></Relationships>
</file>

<file path=ppt/slides/_rels/slide2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emf"/><Relationship Id="rId7" Type="http://schemas.openxmlformats.org/officeDocument/2006/relationships/image" Target="../media/image72.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1.emf"/><Relationship Id="rId11" Type="http://schemas.openxmlformats.org/officeDocument/2006/relationships/image" Target="../media/image76.emf"/><Relationship Id="rId5" Type="http://schemas.openxmlformats.org/officeDocument/2006/relationships/image" Target="../media/image70.emf"/><Relationship Id="rId10" Type="http://schemas.openxmlformats.org/officeDocument/2006/relationships/image" Target="../media/image75.emf"/><Relationship Id="rId4" Type="http://schemas.openxmlformats.org/officeDocument/2006/relationships/image" Target="../media/image69.emf"/><Relationship Id="rId9" Type="http://schemas.openxmlformats.org/officeDocument/2006/relationships/image" Target="../media/image74.emf"/></Relationships>
</file>

<file path=ppt/slides/_rels/slide32.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 Id="rId9" Type="http://schemas.openxmlformats.org/officeDocument/2006/relationships/image" Target="../media/image83.emf"/></Relationships>
</file>

<file path=ppt/slides/_rels/slide33.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3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2.emf"/></Relationships>
</file>

<file path=ppt/slides/_rels/slide3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3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3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3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4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F42EC5-BE52-476F-BEF6-8FDA84E56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5" name="Picture 4">
            <a:extLst>
              <a:ext uri="{FF2B5EF4-FFF2-40B4-BE49-F238E27FC236}">
                <a16:creationId xmlns:a16="http://schemas.microsoft.com/office/drawing/2014/main" id="{565D84B8-7E6F-4EB2-8379-C00FD575FB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7" name="Picture 6">
            <a:extLst>
              <a:ext uri="{FF2B5EF4-FFF2-40B4-BE49-F238E27FC236}">
                <a16:creationId xmlns:a16="http://schemas.microsoft.com/office/drawing/2014/main" id="{98928618-17B2-4871-B7EC-F9A579AE18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3" name="Picture 22">
            <a:extLst>
              <a:ext uri="{FF2B5EF4-FFF2-40B4-BE49-F238E27FC236}">
                <a16:creationId xmlns:a16="http://schemas.microsoft.com/office/drawing/2014/main" id="{49749415-5332-4400-9B6C-161CE1A40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pic>
        <p:nvPicPr>
          <p:cNvPr id="17" name="Picture 16">
            <a:extLst>
              <a:ext uri="{FF2B5EF4-FFF2-40B4-BE49-F238E27FC236}">
                <a16:creationId xmlns:a16="http://schemas.microsoft.com/office/drawing/2014/main" id="{0564302A-B83A-4E84-8E82-56C274D4A8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20" y="1048678"/>
            <a:ext cx="8640960" cy="4860540"/>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353" y="1370025"/>
            <a:ext cx="8945469" cy="4394623"/>
          </a:xfrm>
          <a:prstGeom prst="rect">
            <a:avLst/>
          </a:prstGeom>
        </p:spPr>
      </p:pic>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6E289F97-B819-466C-B42A-0A0E38D20165}"/>
              </a:ext>
            </a:extLst>
          </p:cNvPr>
          <p:cNvPicPr>
            <a:picLocks noChangeAspect="1"/>
          </p:cNvPicPr>
          <p:nvPr/>
        </p:nvPicPr>
        <p:blipFill>
          <a:blip r:embed="rId7"/>
          <a:stretch>
            <a:fillRect/>
          </a:stretch>
        </p:blipFill>
        <p:spPr>
          <a:xfrm>
            <a:off x="755650" y="1812429"/>
            <a:ext cx="7427156" cy="1872208"/>
          </a:xfrm>
          <a:prstGeom prst="rect">
            <a:avLst/>
          </a:prstGeom>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p>
        </p:txBody>
      </p:sp>
    </p:spTree>
    <p:extLst>
      <p:ext uri="{BB962C8B-B14F-4D97-AF65-F5344CB8AC3E}">
        <p14:creationId xmlns:p14="http://schemas.microsoft.com/office/powerpoint/2010/main" val="220084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rotWithShape="1">
          <a:blip r:embed="rId3"/>
          <a:srcRect r="42125" b="24475"/>
          <a:stretch/>
        </p:blipFill>
        <p:spPr>
          <a:xfrm>
            <a:off x="1925960" y="2150625"/>
            <a:ext cx="5292080" cy="2556750"/>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5" name="Rectangle 4">
            <a:extLst>
              <a:ext uri="{FF2B5EF4-FFF2-40B4-BE49-F238E27FC236}">
                <a16:creationId xmlns:a16="http://schemas.microsoft.com/office/drawing/2014/main" id="{16EF311C-57F4-49E1-B785-29B9D6FBE0B8}"/>
              </a:ext>
            </a:extLst>
          </p:cNvPr>
          <p:cNvSpPr/>
          <p:nvPr/>
        </p:nvSpPr>
        <p:spPr bwMode="auto">
          <a:xfrm>
            <a:off x="3371106" y="2226196"/>
            <a:ext cx="529208" cy="533400"/>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92176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4C6033BF-05A0-42B7-AA6F-B951A4641068}"/>
              </a:ext>
            </a:extLst>
          </p:cNvPr>
          <p:cNvSpPr txBox="1"/>
          <p:nvPr/>
        </p:nvSpPr>
        <p:spPr>
          <a:xfrm>
            <a:off x="1233971" y="5221665"/>
            <a:ext cx="6552234"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Die Änderung der Aufläsung wirkt sich nur auf die Skalierung des Sensorkoordinatensystem aus.</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2890679"/>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18</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9" y="1848247"/>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264" y="1848249"/>
            <a:ext cx="4472197" cy="2788953"/>
          </a:xfrm>
          <a:prstGeom prst="rect">
            <a:avLst/>
          </a:prstGeom>
        </p:spPr>
      </p:pic>
      <p:sp>
        <p:nvSpPr>
          <p:cNvPr id="13" name="TextBox 12">
            <a:extLst>
              <a:ext uri="{FF2B5EF4-FFF2-40B4-BE49-F238E27FC236}">
                <a16:creationId xmlns:a16="http://schemas.microsoft.com/office/drawing/2014/main" id="{F467400B-D1B8-458B-ACA6-E0BE3DF5FFE3}"/>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geänderter Auflösung.</a:t>
            </a:r>
          </a:p>
        </p:txBody>
      </p:sp>
      <p:sp>
        <p:nvSpPr>
          <p:cNvPr id="15" name="TextBox 14">
            <a:extLst>
              <a:ext uri="{FF2B5EF4-FFF2-40B4-BE49-F238E27FC236}">
                <a16:creationId xmlns:a16="http://schemas.microsoft.com/office/drawing/2014/main" id="{D11C57BE-5212-4FC1-B8A3-1B103BF2ABE4}"/>
              </a:ext>
            </a:extLst>
          </p:cNvPr>
          <p:cNvSpPr txBox="1"/>
          <p:nvPr/>
        </p:nvSpPr>
        <p:spPr>
          <a:xfrm>
            <a:off x="4572000" y="4643240"/>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Die Rektifizierung hat funktioniert.</a:t>
            </a:r>
          </a:p>
        </p:txBody>
      </p:sp>
      <p:sp>
        <p:nvSpPr>
          <p:cNvPr id="16" name="TextBox 15">
            <a:extLst>
              <a:ext uri="{FF2B5EF4-FFF2-40B4-BE49-F238E27FC236}">
                <a16:creationId xmlns:a16="http://schemas.microsoft.com/office/drawing/2014/main" id="{7F647B35-EF13-4B5D-A724-F3EB46688950}"/>
              </a:ext>
            </a:extLst>
          </p:cNvPr>
          <p:cNvSpPr txBox="1"/>
          <p:nvPr/>
        </p:nvSpPr>
        <p:spPr>
          <a:xfrm>
            <a:off x="74294" y="4637202"/>
            <a:ext cx="449770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unterschiedlich geänderter Auflösung.</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4637202"/>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Der Horizontale Versatz stimmt nicht.</a:t>
            </a:r>
          </a:p>
        </p:txBody>
      </p:sp>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52506" y="480660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Landvermessung mit Drohnen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711688"/>
            <a:ext cx="9144001" cy="3021182"/>
          </a:xfrm>
          <a:prstGeom prst="rect">
            <a:avLst/>
          </a:prstGeom>
        </p:spPr>
      </p:pic>
      <p:sp>
        <p:nvSpPr>
          <p:cNvPr id="9" name="TextBox 8">
            <a:extLst>
              <a:ext uri="{FF2B5EF4-FFF2-40B4-BE49-F238E27FC236}">
                <a16:creationId xmlns:a16="http://schemas.microsoft.com/office/drawing/2014/main" id="{B40BE2CC-9A05-4772-B5B8-F556A17547D7}"/>
              </a:ext>
            </a:extLst>
          </p:cNvPr>
          <p:cNvSpPr txBox="1"/>
          <p:nvPr/>
        </p:nvSpPr>
        <p:spPr>
          <a:xfrm>
            <a:off x="74294" y="4784117"/>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4787136"/>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spTree>
    <p:extLst>
      <p:ext uri="{BB962C8B-B14F-4D97-AF65-F5344CB8AC3E}">
        <p14:creationId xmlns:p14="http://schemas.microsoft.com/office/powerpoint/2010/main" val="136924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2. 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409350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609" y="5371053"/>
            <a:ext cx="2382157" cy="356211"/>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827584" y="1122102"/>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635896" y="1122102"/>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6" name="Picture 15">
            <a:extLst>
              <a:ext uri="{FF2B5EF4-FFF2-40B4-BE49-F238E27FC236}">
                <a16:creationId xmlns:a16="http://schemas.microsoft.com/office/drawing/2014/main" id="{04343BFD-9470-4E11-A975-F5BCFFFC6D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5783" y="4100455"/>
            <a:ext cx="1123810" cy="190476"/>
          </a:xfrm>
          <a:prstGeom prst="rect">
            <a:avLst/>
          </a:prstGeom>
        </p:spPr>
      </p:pic>
      <p:pic>
        <p:nvPicPr>
          <p:cNvPr id="21" name="Picture 20">
            <a:extLst>
              <a:ext uri="{FF2B5EF4-FFF2-40B4-BE49-F238E27FC236}">
                <a16:creationId xmlns:a16="http://schemas.microsoft.com/office/drawing/2014/main" id="{8A79C0C9-9A89-411C-98F0-A21C6F184B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483" y="4535908"/>
            <a:ext cx="209524" cy="174926"/>
          </a:xfrm>
          <a:prstGeom prst="rect">
            <a:avLst/>
          </a:prstGeom>
        </p:spPr>
      </p:pic>
      <p:pic>
        <p:nvPicPr>
          <p:cNvPr id="24" name="Picture 23">
            <a:extLst>
              <a:ext uri="{FF2B5EF4-FFF2-40B4-BE49-F238E27FC236}">
                <a16:creationId xmlns:a16="http://schemas.microsoft.com/office/drawing/2014/main" id="{5AD5DC10-E31A-48AB-951A-25DBD2B4FC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584" y="4967361"/>
            <a:ext cx="247619" cy="190476"/>
          </a:xfrm>
          <a:prstGeom prst="rect">
            <a:avLst/>
          </a:prstGeom>
        </p:spPr>
      </p:pic>
      <p:sp>
        <p:nvSpPr>
          <p:cNvPr id="27" name="TextBox 26">
            <a:extLst>
              <a:ext uri="{FF2B5EF4-FFF2-40B4-BE49-F238E27FC236}">
                <a16:creationId xmlns:a16="http://schemas.microsoft.com/office/drawing/2014/main" id="{EBB93B0B-F259-4356-8EB5-AF7204D5477E}"/>
              </a:ext>
            </a:extLst>
          </p:cNvPr>
          <p:cNvSpPr txBox="1"/>
          <p:nvPr/>
        </p:nvSpPr>
        <p:spPr>
          <a:xfrm>
            <a:off x="2051720" y="4506854"/>
            <a:ext cx="5761714"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Extrinsische Kameraparameter (Rotation, Verschiebung)</a:t>
            </a:r>
          </a:p>
        </p:txBody>
      </p:sp>
      <p:sp>
        <p:nvSpPr>
          <p:cNvPr id="29" name="TextBox 28">
            <a:extLst>
              <a:ext uri="{FF2B5EF4-FFF2-40B4-BE49-F238E27FC236}">
                <a16:creationId xmlns:a16="http://schemas.microsoft.com/office/drawing/2014/main" id="{76529306-AEFB-4E86-A1DC-367AA6A2EB75}"/>
              </a:ext>
            </a:extLst>
          </p:cNvPr>
          <p:cNvSpPr txBox="1"/>
          <p:nvPr/>
        </p:nvSpPr>
        <p:spPr>
          <a:xfrm>
            <a:off x="1095394" y="4952204"/>
            <a:ext cx="7552388"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Intrinsische Kameraparameter (Brennweite, Pixelskalierung, Verschiebung)</a:t>
            </a:r>
          </a:p>
        </p:txBody>
      </p:sp>
    </p:spTree>
    <p:extLst>
      <p:ext uri="{BB962C8B-B14F-4D97-AF65-F5344CB8AC3E}">
        <p14:creationId xmlns:p14="http://schemas.microsoft.com/office/powerpoint/2010/main" val="409443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1.Grundlagen für die Stereorekonstruktion</a:t>
            </a: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1386355"/>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1386355"/>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519834"/>
            <a:ext cx="7772400" cy="3818332"/>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3232</Words>
  <Application>Microsoft Office PowerPoint</Application>
  <PresentationFormat>On-screen Show (4:3)</PresentationFormat>
  <Paragraphs>615</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1.Grundlagen für die Stereorekonstruktion</vt:lpstr>
      <vt:lpstr>1.Grundlagen für die Stereorekonstruktion</vt:lpstr>
      <vt:lpstr>1.Grundlagen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672</cp:revision>
  <dcterms:created xsi:type="dcterms:W3CDTF">2010-09-08T11:07:37Z</dcterms:created>
  <dcterms:modified xsi:type="dcterms:W3CDTF">2018-06-30T18:47:11Z</dcterms:modified>
</cp:coreProperties>
</file>